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4" r:id="rId4"/>
    <p:sldId id="265" r:id="rId5"/>
    <p:sldId id="296" r:id="rId6"/>
    <p:sldId id="295" r:id="rId7"/>
    <p:sldId id="266" r:id="rId8"/>
    <p:sldId id="297" r:id="rId9"/>
    <p:sldId id="272" r:id="rId10"/>
    <p:sldId id="312" r:id="rId11"/>
    <p:sldId id="313" r:id="rId12"/>
    <p:sldId id="269" r:id="rId13"/>
    <p:sldId id="294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70" r:id="rId31"/>
    <p:sldId id="271" r:id="rId32"/>
    <p:sldId id="256" r:id="rId33"/>
    <p:sldId id="259" r:id="rId34"/>
    <p:sldId id="260" r:id="rId35"/>
    <p:sldId id="261" r:id="rId36"/>
    <p:sldId id="262" r:id="rId37"/>
    <p:sldId id="263" r:id="rId38"/>
    <p:sldId id="273" r:id="rId39"/>
    <p:sldId id="274" r:id="rId40"/>
    <p:sldId id="280" r:id="rId41"/>
    <p:sldId id="275" r:id="rId42"/>
    <p:sldId id="276" r:id="rId43"/>
    <p:sldId id="287" r:id="rId44"/>
    <p:sldId id="277" r:id="rId45"/>
    <p:sldId id="298" r:id="rId46"/>
    <p:sldId id="324" r:id="rId47"/>
    <p:sldId id="327" r:id="rId48"/>
    <p:sldId id="326" r:id="rId49"/>
    <p:sldId id="325" r:id="rId50"/>
    <p:sldId id="328" r:id="rId51"/>
    <p:sldId id="299" r:id="rId52"/>
    <p:sldId id="285" r:id="rId53"/>
    <p:sldId id="284" r:id="rId54"/>
    <p:sldId id="278" r:id="rId55"/>
    <p:sldId id="300" r:id="rId56"/>
    <p:sldId id="329" r:id="rId57"/>
    <p:sldId id="301" r:id="rId58"/>
    <p:sldId id="330" r:id="rId59"/>
    <p:sldId id="279" r:id="rId60"/>
    <p:sldId id="286" r:id="rId61"/>
    <p:sldId id="288" r:id="rId62"/>
    <p:sldId id="302" r:id="rId63"/>
    <p:sldId id="331" r:id="rId64"/>
    <p:sldId id="290" r:id="rId65"/>
    <p:sldId id="291" r:id="rId66"/>
    <p:sldId id="292" r:id="rId67"/>
    <p:sldId id="293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7AAA4-B634-4C07-943B-5797B884273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AF6F2-DCE9-47B6-973C-E2F3219BED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/>
              <a:t>Image Processing using </a:t>
            </a:r>
            <a:r>
              <a:rPr lang="en-GB" dirty="0" err="1" smtClean="0"/>
              <a:t>Matlab</a:t>
            </a:r>
            <a:endParaRPr lang="en-GB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153400" cy="617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534399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Information about your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9600"/>
            <a:ext cx="2101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&gt;&gt; </a:t>
            </a:r>
            <a:r>
              <a:rPr lang="en-US" b="1" dirty="0" err="1"/>
              <a:t>imfinfo</a:t>
            </a:r>
            <a:r>
              <a:rPr lang="en-US" b="1" dirty="0"/>
              <a:t>('emu.tif')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0800" y="685800"/>
            <a:ext cx="457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ans</a:t>
            </a:r>
            <a:r>
              <a:rPr lang="en-US" sz="1000" dirty="0"/>
              <a:t> =</a:t>
            </a:r>
          </a:p>
          <a:p>
            <a:r>
              <a:rPr lang="en-US" sz="1000" dirty="0"/>
              <a:t>Filename: 'emu.tif'</a:t>
            </a:r>
          </a:p>
          <a:p>
            <a:r>
              <a:rPr lang="en-US" sz="1000" dirty="0" err="1"/>
              <a:t>FileModDate</a:t>
            </a:r>
            <a:r>
              <a:rPr lang="en-US" sz="1000" dirty="0"/>
              <a:t>: '26-Nov-2002 14:23:01'</a:t>
            </a:r>
          </a:p>
          <a:p>
            <a:r>
              <a:rPr lang="en-US" sz="1000" dirty="0" err="1"/>
              <a:t>FileSize</a:t>
            </a:r>
            <a:r>
              <a:rPr lang="en-US" sz="1000" dirty="0"/>
              <a:t>: 119804</a:t>
            </a:r>
          </a:p>
          <a:p>
            <a:r>
              <a:rPr lang="en-US" sz="1000" dirty="0"/>
              <a:t>Format: '</a:t>
            </a:r>
            <a:r>
              <a:rPr lang="en-US" sz="1000" dirty="0" err="1"/>
              <a:t>tif</a:t>
            </a:r>
            <a:r>
              <a:rPr lang="en-US" sz="1000" dirty="0"/>
              <a:t>'</a:t>
            </a:r>
          </a:p>
          <a:p>
            <a:r>
              <a:rPr lang="en-US" sz="1000" dirty="0" err="1"/>
              <a:t>FormatVersion</a:t>
            </a:r>
            <a:r>
              <a:rPr lang="en-US" sz="1000" dirty="0"/>
              <a:t>: []</a:t>
            </a:r>
          </a:p>
          <a:p>
            <a:r>
              <a:rPr lang="en-US" sz="1000" dirty="0"/>
              <a:t>Width: 331</a:t>
            </a:r>
          </a:p>
          <a:p>
            <a:r>
              <a:rPr lang="en-US" sz="1000" dirty="0"/>
              <a:t>Height: 384</a:t>
            </a:r>
          </a:p>
          <a:p>
            <a:r>
              <a:rPr lang="en-US" sz="1000" dirty="0" err="1"/>
              <a:t>BitDepth</a:t>
            </a:r>
            <a:r>
              <a:rPr lang="en-US" sz="1000" dirty="0"/>
              <a:t>: 8</a:t>
            </a:r>
          </a:p>
          <a:p>
            <a:r>
              <a:rPr lang="en-US" b="1" dirty="0" err="1"/>
              <a:t>ColorType</a:t>
            </a:r>
            <a:r>
              <a:rPr lang="en-US" b="1" dirty="0"/>
              <a:t>: 'indexed'</a:t>
            </a:r>
          </a:p>
          <a:p>
            <a:r>
              <a:rPr lang="en-US" sz="1000" dirty="0" err="1"/>
              <a:t>FormatSignature</a:t>
            </a:r>
            <a:r>
              <a:rPr lang="en-US" sz="1000" dirty="0"/>
              <a:t>: [73 73 42 0]</a:t>
            </a:r>
          </a:p>
          <a:p>
            <a:r>
              <a:rPr lang="en-US" sz="1000" dirty="0" err="1"/>
              <a:t>ByteOrder</a:t>
            </a:r>
            <a:r>
              <a:rPr lang="en-US" sz="1000" dirty="0"/>
              <a:t>: 'little-endian'</a:t>
            </a:r>
          </a:p>
          <a:p>
            <a:r>
              <a:rPr lang="en-US" sz="1000" dirty="0" err="1"/>
              <a:t>NewSubfileType</a:t>
            </a:r>
            <a:r>
              <a:rPr lang="en-US" sz="1000" dirty="0"/>
              <a:t>: 0</a:t>
            </a:r>
          </a:p>
          <a:p>
            <a:r>
              <a:rPr lang="en-US" sz="1000" dirty="0" err="1"/>
              <a:t>BitsPerSample</a:t>
            </a:r>
            <a:r>
              <a:rPr lang="en-US" sz="1000" dirty="0"/>
              <a:t>: 8</a:t>
            </a:r>
          </a:p>
          <a:p>
            <a:r>
              <a:rPr lang="en-US" sz="1000" dirty="0"/>
              <a:t>Compression: '</a:t>
            </a:r>
            <a:r>
              <a:rPr lang="en-US" sz="1000" dirty="0" err="1"/>
              <a:t>PackBits</a:t>
            </a:r>
            <a:r>
              <a:rPr lang="en-US" sz="1000" dirty="0"/>
              <a:t>'</a:t>
            </a:r>
          </a:p>
          <a:p>
            <a:r>
              <a:rPr lang="en-US" sz="1000" dirty="0" err="1"/>
              <a:t>PhotometricInterpretation</a:t>
            </a:r>
            <a:r>
              <a:rPr lang="en-US" sz="1000" dirty="0"/>
              <a:t>: 'RGB Palette'</a:t>
            </a:r>
          </a:p>
          <a:p>
            <a:r>
              <a:rPr lang="en-US" sz="1000" dirty="0" err="1"/>
              <a:t>StripOffsets</a:t>
            </a:r>
            <a:r>
              <a:rPr lang="en-US" sz="1000" dirty="0"/>
              <a:t>: [16x1 double]</a:t>
            </a:r>
          </a:p>
          <a:p>
            <a:r>
              <a:rPr lang="en-US" sz="1000" dirty="0" err="1"/>
              <a:t>SamplesPerPixel</a:t>
            </a:r>
            <a:r>
              <a:rPr lang="en-US" sz="1000" dirty="0"/>
              <a:t>: 1</a:t>
            </a:r>
          </a:p>
          <a:p>
            <a:r>
              <a:rPr lang="en-US" sz="1000" dirty="0" err="1"/>
              <a:t>RowsPerStrip</a:t>
            </a:r>
            <a:r>
              <a:rPr lang="en-US" sz="1000" dirty="0"/>
              <a:t>: 24</a:t>
            </a:r>
          </a:p>
          <a:p>
            <a:r>
              <a:rPr lang="en-US" sz="1000" dirty="0" err="1"/>
              <a:t>StripByteCounts</a:t>
            </a:r>
            <a:r>
              <a:rPr lang="en-US" sz="1000" dirty="0"/>
              <a:t>: [16x1 double]</a:t>
            </a:r>
          </a:p>
          <a:p>
            <a:r>
              <a:rPr lang="en-US" sz="1000" dirty="0" err="1"/>
              <a:t>XResolution</a:t>
            </a:r>
            <a:r>
              <a:rPr lang="en-US" sz="1000" dirty="0"/>
              <a:t>: 72</a:t>
            </a:r>
          </a:p>
          <a:p>
            <a:r>
              <a:rPr lang="en-US" sz="1000" dirty="0" err="1"/>
              <a:t>YResolution</a:t>
            </a:r>
            <a:r>
              <a:rPr lang="en-US" sz="1000" dirty="0"/>
              <a:t>: </a:t>
            </a:r>
            <a:r>
              <a:rPr lang="en-US" sz="1000" dirty="0" smtClean="0"/>
              <a:t>72</a:t>
            </a:r>
            <a:endParaRPr lang="ar-YE" sz="1000" dirty="0" smtClean="0"/>
          </a:p>
          <a:p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590800" y="4114800"/>
            <a:ext cx="457200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ResolutionUnit</a:t>
            </a:r>
            <a:r>
              <a:rPr lang="en-US" sz="1050" dirty="0"/>
              <a:t>: 'Inch'</a:t>
            </a:r>
          </a:p>
          <a:p>
            <a:r>
              <a:rPr lang="en-US" sz="1050" dirty="0" err="1"/>
              <a:t>Colormap</a:t>
            </a:r>
            <a:r>
              <a:rPr lang="en-US" sz="1050" dirty="0"/>
              <a:t>: [256x3 double]</a:t>
            </a:r>
          </a:p>
          <a:p>
            <a:r>
              <a:rPr lang="en-US" sz="1050" dirty="0" err="1"/>
              <a:t>PlanarConfiguration</a:t>
            </a:r>
            <a:r>
              <a:rPr lang="en-US" sz="1050" dirty="0"/>
              <a:t>: 'Chunky'</a:t>
            </a:r>
          </a:p>
          <a:p>
            <a:r>
              <a:rPr lang="en-US" sz="1050" dirty="0" err="1"/>
              <a:t>TileWidth</a:t>
            </a:r>
            <a:r>
              <a:rPr lang="en-US" sz="1050" dirty="0"/>
              <a:t>: []</a:t>
            </a:r>
          </a:p>
          <a:p>
            <a:r>
              <a:rPr lang="en-US" sz="1050" dirty="0" err="1"/>
              <a:t>TileLength</a:t>
            </a:r>
            <a:r>
              <a:rPr lang="en-US" sz="1050" dirty="0"/>
              <a:t>: []</a:t>
            </a:r>
          </a:p>
          <a:p>
            <a:r>
              <a:rPr lang="en-US" sz="1050" dirty="0" err="1"/>
              <a:t>TileOffsets</a:t>
            </a:r>
            <a:r>
              <a:rPr lang="en-US" sz="1050" dirty="0"/>
              <a:t>: []</a:t>
            </a:r>
          </a:p>
          <a:p>
            <a:r>
              <a:rPr lang="en-US" sz="1050" dirty="0" err="1"/>
              <a:t>TileByteCounts</a:t>
            </a:r>
            <a:r>
              <a:rPr lang="en-US" sz="1050" dirty="0"/>
              <a:t>: []</a:t>
            </a:r>
          </a:p>
          <a:p>
            <a:r>
              <a:rPr lang="en-US" sz="1050" dirty="0"/>
              <a:t>Orientation: 1</a:t>
            </a:r>
          </a:p>
          <a:p>
            <a:r>
              <a:rPr lang="en-US" sz="1050" dirty="0" err="1"/>
              <a:t>FillOrder</a:t>
            </a:r>
            <a:r>
              <a:rPr lang="en-US" sz="1050" dirty="0"/>
              <a:t>: 1</a:t>
            </a:r>
          </a:p>
          <a:p>
            <a:r>
              <a:rPr lang="en-US" sz="1050" dirty="0" err="1"/>
              <a:t>GrayResponseUnit</a:t>
            </a:r>
            <a:r>
              <a:rPr lang="en-US" sz="1050" dirty="0"/>
              <a:t>: 0.0100</a:t>
            </a:r>
          </a:p>
          <a:p>
            <a:r>
              <a:rPr lang="en-US" sz="1050" dirty="0" err="1"/>
              <a:t>MaxSampleValue</a:t>
            </a:r>
            <a:r>
              <a:rPr lang="en-US" sz="1050" dirty="0"/>
              <a:t>: 255</a:t>
            </a:r>
          </a:p>
          <a:p>
            <a:r>
              <a:rPr lang="en-US" sz="1050" dirty="0" err="1"/>
              <a:t>MinSampleValue</a:t>
            </a:r>
            <a:r>
              <a:rPr lang="en-US" sz="1050" dirty="0"/>
              <a:t>: 0</a:t>
            </a:r>
          </a:p>
          <a:p>
            <a:r>
              <a:rPr lang="en-US" sz="1050" dirty="0" err="1"/>
              <a:t>Thresholding</a:t>
            </a:r>
            <a:r>
              <a:rPr lang="en-US" sz="1050" dirty="0"/>
              <a:t>: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"/>
            <a:ext cx="2610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Uint8 image </a:t>
            </a:r>
            <a:endParaRPr lang="en-US" sz="36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796151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1219200"/>
            <a:ext cx="6076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1"/>
            <a:ext cx="7620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0866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25" y="571500"/>
            <a:ext cx="47815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7162799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75437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76225"/>
            <a:ext cx="67818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33375"/>
            <a:ext cx="762000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AC9443-C1FB-4B0A-8C8F-286F21775782}" type="slidenum">
              <a:rPr lang="en-US"/>
              <a:pPr/>
              <a:t>2</a:t>
            </a:fld>
            <a:endParaRPr lang="en-US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/>
              <a:t>Loading and displaying images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5344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dirty="0" smtClean="0"/>
              <a:t>&gt;&gt; I=</a:t>
            </a:r>
            <a:r>
              <a:rPr lang="en-GB" sz="2000" dirty="0" err="1" smtClean="0"/>
              <a:t>imread</a:t>
            </a:r>
            <a:r>
              <a:rPr lang="en-GB" sz="2000" dirty="0" smtClean="0"/>
              <a:t>('</a:t>
            </a:r>
            <a:r>
              <a:rPr lang="en-GB" sz="2000" dirty="0" err="1" smtClean="0"/>
              <a:t>mandrill.bmp','bmp</a:t>
            </a:r>
            <a:r>
              <a:rPr lang="en-GB" sz="2000" dirty="0" smtClean="0"/>
              <a:t>'); 	   % load image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0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0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ar-YE" sz="20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dirty="0" smtClean="0"/>
              <a:t>&gt;&gt; image(I)   % display image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dirty="0" smtClean="0"/>
              <a:t>&gt;&gt; </a:t>
            </a:r>
            <a:r>
              <a:rPr lang="en-GB" sz="2000" dirty="0" err="1" smtClean="0"/>
              <a:t>whos</a:t>
            </a:r>
            <a:r>
              <a:rPr lang="en-GB" sz="2000" dirty="0" smtClean="0"/>
              <a:t> I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0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400" dirty="0" smtClean="0"/>
              <a:t>Name      	Size                   Bytes         Class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1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400" dirty="0" smtClean="0"/>
              <a:t>  I            512x512x3             786432    uint8 array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1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400" dirty="0" smtClean="0"/>
              <a:t>Grand total is 786432 elements using 786432 bytes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 smtClean="0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2743200" y="2286000"/>
            <a:ext cx="21336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b="0"/>
              <a:t>image filename as a string</a:t>
            </a:r>
          </a:p>
        </p:txBody>
      </p:sp>
      <p:sp>
        <p:nvSpPr>
          <p:cNvPr id="8199" name="Text Box 5"/>
          <p:cNvSpPr txBox="1">
            <a:spLocks noChangeArrowheads="1"/>
          </p:cNvSpPr>
          <p:nvPr/>
        </p:nvSpPr>
        <p:spPr bwMode="auto">
          <a:xfrm>
            <a:off x="5257800" y="1981200"/>
            <a:ext cx="18288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b="0"/>
              <a:t>image format as a string</a:t>
            </a:r>
          </a:p>
        </p:txBody>
      </p:sp>
      <p:sp>
        <p:nvSpPr>
          <p:cNvPr id="8200" name="Line 6"/>
          <p:cNvSpPr>
            <a:spLocks noChangeShapeType="1"/>
          </p:cNvSpPr>
          <p:nvPr/>
        </p:nvSpPr>
        <p:spPr bwMode="auto">
          <a:xfrm flipH="1" flipV="1">
            <a:off x="3962400" y="16764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2971800" y="16002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Text Box 8"/>
          <p:cNvSpPr txBox="1">
            <a:spLocks noChangeArrowheads="1"/>
          </p:cNvSpPr>
          <p:nvPr/>
        </p:nvSpPr>
        <p:spPr bwMode="auto">
          <a:xfrm>
            <a:off x="152400" y="2286000"/>
            <a:ext cx="18288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b="0"/>
              <a:t>Matrix with image data</a:t>
            </a:r>
          </a:p>
        </p:txBody>
      </p:sp>
      <p:sp>
        <p:nvSpPr>
          <p:cNvPr id="8203" name="Line 9"/>
          <p:cNvSpPr>
            <a:spLocks noChangeShapeType="1"/>
          </p:cNvSpPr>
          <p:nvPr/>
        </p:nvSpPr>
        <p:spPr bwMode="auto">
          <a:xfrm flipV="1">
            <a:off x="838200" y="16002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352800"/>
            <a:ext cx="28194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5" name="Text Box 14"/>
          <p:cNvSpPr txBox="1">
            <a:spLocks noChangeArrowheads="1"/>
          </p:cNvSpPr>
          <p:nvPr/>
        </p:nvSpPr>
        <p:spPr bwMode="auto">
          <a:xfrm>
            <a:off x="1371600" y="5562600"/>
            <a:ext cx="27432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0"/>
              <a:t>Dimensions of I (red, green and blue intensity information)</a:t>
            </a:r>
          </a:p>
        </p:txBody>
      </p:sp>
      <p:sp>
        <p:nvSpPr>
          <p:cNvPr id="8206" name="Line 15"/>
          <p:cNvSpPr>
            <a:spLocks noChangeShapeType="1"/>
          </p:cNvSpPr>
          <p:nvPr/>
        </p:nvSpPr>
        <p:spPr bwMode="auto">
          <a:xfrm flipH="1" flipV="1">
            <a:off x="1981200" y="4953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07" name="Text Box 16"/>
          <p:cNvSpPr txBox="1">
            <a:spLocks noChangeArrowheads="1"/>
          </p:cNvSpPr>
          <p:nvPr/>
        </p:nvSpPr>
        <p:spPr bwMode="auto">
          <a:xfrm>
            <a:off x="4876800" y="5181600"/>
            <a:ext cx="2286000" cy="835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0"/>
              <a:t>Matlab can only perform arithmetic operations on data with class double!</a:t>
            </a:r>
          </a:p>
        </p:txBody>
      </p:sp>
      <p:sp>
        <p:nvSpPr>
          <p:cNvPr id="8208" name="Line 17"/>
          <p:cNvSpPr>
            <a:spLocks noChangeShapeType="1"/>
          </p:cNvSpPr>
          <p:nvPr/>
        </p:nvSpPr>
        <p:spPr bwMode="auto">
          <a:xfrm flipH="1" flipV="1">
            <a:off x="3733800" y="49530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209" name="Picture 18" descr="W:\CURRENT WORK\Matlab Tutorial\magnifying glass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54864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0" name="Text Box 19"/>
          <p:cNvSpPr txBox="1">
            <a:spLocks noChangeArrowheads="1"/>
          </p:cNvSpPr>
          <p:nvPr/>
        </p:nvSpPr>
        <p:spPr bwMode="auto">
          <a:xfrm>
            <a:off x="7696200" y="5334000"/>
            <a:ext cx="1295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0"/>
              <a:t>Display the left half of the mandrill image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"/>
            <a:ext cx="67055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00163"/>
            <a:ext cx="8153400" cy="510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71723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Data types and conversions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838201"/>
            <a:ext cx="68199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391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562600"/>
            <a:ext cx="65627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61988"/>
            <a:ext cx="8305800" cy="619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66675"/>
            <a:ext cx="4381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3152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0013"/>
            <a:ext cx="76962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7975" y="881063"/>
            <a:ext cx="34480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6538" y="938213"/>
            <a:ext cx="35909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533400"/>
            <a:ext cx="3113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Greyscale</a:t>
            </a:r>
            <a:r>
              <a:rPr lang="en-US" sz="3200" b="1" dirty="0"/>
              <a:t> 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3710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&gt;&gt; w=</a:t>
            </a:r>
            <a:r>
              <a:rPr lang="en-US" sz="2400" dirty="0" err="1"/>
              <a:t>imread</a:t>
            </a:r>
            <a:r>
              <a:rPr lang="en-US" sz="2400" dirty="0"/>
              <a:t>('wombats.tif');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2133600"/>
            <a:ext cx="6400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we can display this matrix as a </a:t>
            </a:r>
            <a:r>
              <a:rPr lang="en-US" dirty="0" err="1"/>
              <a:t>greyscale</a:t>
            </a:r>
            <a:r>
              <a:rPr lang="en-US" dirty="0"/>
              <a:t> image:</a:t>
            </a:r>
          </a:p>
          <a:p>
            <a:r>
              <a:rPr lang="en-US" sz="2400" dirty="0"/>
              <a:t>&gt;&gt; </a:t>
            </a:r>
            <a:r>
              <a:rPr lang="en-US" sz="2400" dirty="0" err="1"/>
              <a:t>figure,imshow</a:t>
            </a:r>
            <a:r>
              <a:rPr lang="en-US" sz="2400" dirty="0"/>
              <a:t>(w),</a:t>
            </a:r>
            <a:r>
              <a:rPr lang="en-US" sz="2400" dirty="0" err="1"/>
              <a:t>pixval</a:t>
            </a:r>
            <a:r>
              <a:rPr lang="en-US" sz="2400" dirty="0"/>
              <a:t> 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12420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figure</a:t>
            </a:r>
            <a:r>
              <a:rPr lang="en-US" b="1" dirty="0"/>
              <a:t>, which creates a </a:t>
            </a:r>
            <a:r>
              <a:rPr lang="en-US" b="1" dirty="0" err="1"/>
              <a:t>gure</a:t>
            </a:r>
            <a:r>
              <a:rPr lang="en-US" b="1" dirty="0"/>
              <a:t> on the screen. A </a:t>
            </a:r>
            <a:r>
              <a:rPr lang="en-US" b="1" dirty="0" err="1"/>
              <a:t>gure</a:t>
            </a:r>
            <a:r>
              <a:rPr lang="en-US" b="1" dirty="0"/>
              <a:t> is a window in which a graphics object can</a:t>
            </a:r>
          </a:p>
          <a:p>
            <a:r>
              <a:rPr lang="en-US" b="1" dirty="0"/>
              <a:t>be placed. Objects may include images, or various types of graphs.</a:t>
            </a:r>
          </a:p>
          <a:p>
            <a:r>
              <a:rPr lang="en-US" b="1" u="sng" dirty="0" err="1">
                <a:solidFill>
                  <a:srgbClr val="FF0000"/>
                </a:solidFill>
              </a:rPr>
              <a:t>imshow</a:t>
            </a:r>
            <a:r>
              <a:rPr lang="en-US" b="1" u="sng" dirty="0">
                <a:solidFill>
                  <a:srgbClr val="FF0000"/>
                </a:solidFill>
              </a:rPr>
              <a:t>(g</a:t>
            </a:r>
            <a:r>
              <a:rPr lang="en-US" b="1" dirty="0"/>
              <a:t>), which displays the matrix g as an image.</a:t>
            </a:r>
          </a:p>
          <a:p>
            <a:r>
              <a:rPr lang="en-US" b="1" u="sng" dirty="0" err="1">
                <a:solidFill>
                  <a:srgbClr val="FF0000"/>
                </a:solidFill>
              </a:rPr>
              <a:t>pixval</a:t>
            </a:r>
            <a:r>
              <a:rPr lang="en-US" b="1" u="sng" dirty="0">
                <a:solidFill>
                  <a:srgbClr val="FF0000"/>
                </a:solidFill>
              </a:rPr>
              <a:t> on</a:t>
            </a:r>
            <a:r>
              <a:rPr lang="en-US" b="1" dirty="0"/>
              <a:t>, which turns on the pixel values in our </a:t>
            </a:r>
            <a:r>
              <a:rPr lang="en-US" b="1" dirty="0" err="1"/>
              <a:t>gure</a:t>
            </a:r>
            <a:r>
              <a:rPr lang="en-US" b="1" dirty="0"/>
              <a:t>. This is a display of the grey values of the</a:t>
            </a:r>
          </a:p>
          <a:p>
            <a:r>
              <a:rPr lang="en-US" b="1" dirty="0"/>
              <a:t>pixels in the image. They appear at the bottom of the </a:t>
            </a:r>
            <a:r>
              <a:rPr lang="en-US" b="1" dirty="0" err="1"/>
              <a:t>gure</a:t>
            </a:r>
            <a:r>
              <a:rPr lang="en-US" b="1" dirty="0"/>
              <a:t> in the form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4267200"/>
            <a:ext cx="11049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24400"/>
            <a:ext cx="91440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68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Data types and conversions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7848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276600"/>
            <a:ext cx="830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76962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68580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can convert images from one image type to another. Table 3.2 lists all of </a:t>
            </a:r>
            <a:r>
              <a:rPr lang="en-US" b="1" dirty="0" err="1"/>
              <a:t>Matlab's</a:t>
            </a:r>
            <a:r>
              <a:rPr lang="en-US" b="1" dirty="0"/>
              <a:t> </a:t>
            </a:r>
            <a:r>
              <a:rPr lang="en-US" b="1" dirty="0" smtClean="0"/>
              <a:t>functions</a:t>
            </a:r>
            <a:r>
              <a:rPr lang="ar-YE" b="1" dirty="0" smtClean="0"/>
              <a:t> </a:t>
            </a:r>
            <a:r>
              <a:rPr lang="en-US" b="1" dirty="0" smtClean="0"/>
              <a:t>for </a:t>
            </a:r>
            <a:r>
              <a:rPr lang="en-US" b="1" dirty="0"/>
              <a:t>converting between </a:t>
            </a:r>
            <a:r>
              <a:rPr lang="en-US" b="1" dirty="0" err="1"/>
              <a:t>dierent</a:t>
            </a:r>
            <a:r>
              <a:rPr lang="en-US" b="1" dirty="0"/>
              <a:t> image types.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267200"/>
            <a:ext cx="410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convert to type uint8 and then display,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4648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&gt;&gt; c=</a:t>
            </a:r>
            <a:r>
              <a:rPr lang="en-US" b="1" dirty="0" err="1"/>
              <a:t>imread</a:t>
            </a:r>
            <a:r>
              <a:rPr lang="en-US" b="1" dirty="0"/>
              <a:t>('caribou.tif');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cd</a:t>
            </a:r>
            <a:r>
              <a:rPr lang="en-US" b="1" dirty="0"/>
              <a:t>=double(c);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imshow</a:t>
            </a:r>
            <a:r>
              <a:rPr lang="en-US" b="1" dirty="0"/>
              <a:t>(c),</a:t>
            </a:r>
            <a:r>
              <a:rPr lang="en-US" b="1" dirty="0" err="1"/>
              <a:t>figure,imshow</a:t>
            </a:r>
            <a:r>
              <a:rPr lang="en-US" b="1" dirty="0"/>
              <a:t>(</a:t>
            </a:r>
            <a:r>
              <a:rPr lang="en-US" b="1" dirty="0" err="1"/>
              <a:t>cd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2296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258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Image Display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7848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81000" y="35052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 take an image and </a:t>
            </a:r>
            <a:r>
              <a:rPr lang="en-US" b="1" dirty="0" smtClean="0"/>
              <a:t>convert it </a:t>
            </a:r>
            <a:r>
              <a:rPr lang="en-US" b="1" dirty="0"/>
              <a:t>to type double: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962400"/>
            <a:ext cx="518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0" y="51054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YE" b="1" dirty="0" smtClean="0"/>
              <a:t>سنقوم بضرب الصورة في القيمة نفسها يعني اذا كانت لدينا                               فاننا سنضربها كل بكسل في القيمة  </a:t>
            </a:r>
          </a:p>
          <a:p>
            <a:r>
              <a:rPr lang="ar-YE" b="1" dirty="0" smtClean="0"/>
              <a:t>نفسها  وعندها سنحصل على قيمة كبيرة لكل بكسل بمعنى سيكون اكبر من 1 وهذا سيجعلها بيضاء</a:t>
            </a:r>
          </a:p>
          <a:p>
            <a:r>
              <a:rPr lang="ar-YE" b="1" dirty="0" smtClean="0"/>
              <a:t> واذا اردنا ان نحصل على الصورة الاصلية نقسمها على العدد 255 عندها سنحصل على الصورة الاصلية </a:t>
            </a:r>
          </a:p>
          <a:p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2895600" y="5105400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Greyscale</a:t>
            </a:r>
            <a:r>
              <a:rPr lang="en-US" b="1" dirty="0"/>
              <a:t> </a:t>
            </a:r>
            <a:r>
              <a:rPr lang="en-US" b="1" dirty="0" smtClean="0"/>
              <a:t>images</a:t>
            </a:r>
            <a:r>
              <a:rPr lang="ar-YE" b="1" dirty="0" smtClean="0"/>
              <a:t> 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14400" y="6096000"/>
            <a:ext cx="20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&gt;&gt; </a:t>
            </a:r>
            <a:r>
              <a:rPr lang="en-US" b="1" dirty="0" err="1"/>
              <a:t>imshow</a:t>
            </a:r>
            <a:r>
              <a:rPr lang="en-US" b="1" dirty="0"/>
              <a:t>(</a:t>
            </a:r>
            <a:r>
              <a:rPr lang="en-US" b="1" dirty="0" err="1"/>
              <a:t>cd</a:t>
            </a:r>
            <a:r>
              <a:rPr lang="en-US" b="1" dirty="0"/>
              <a:t>/255)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3056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04800" y="44958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every </a:t>
            </a:r>
            <a:r>
              <a:rPr lang="en-US" b="1" dirty="0"/>
              <a:t>pixel has value greater </a:t>
            </a:r>
            <a:r>
              <a:rPr lang="en-US" b="1" dirty="0" smtClean="0"/>
              <a:t>than</a:t>
            </a:r>
            <a:r>
              <a:rPr lang="ar-YE" b="1" dirty="0" smtClean="0"/>
              <a:t> </a:t>
            </a:r>
            <a:r>
              <a:rPr lang="en-US" b="1" dirty="0" smtClean="0"/>
              <a:t>or </a:t>
            </a:r>
            <a:r>
              <a:rPr lang="en-US" b="1" dirty="0"/>
              <a:t>equal to 1 (in fact the minimum value is 21</a:t>
            </a:r>
            <a:r>
              <a:rPr lang="en-US" b="1" dirty="0" smtClean="0"/>
              <a:t>),</a:t>
            </a:r>
            <a:endParaRPr lang="ar-YE" b="1" dirty="0" smtClean="0"/>
          </a:p>
          <a:p>
            <a:r>
              <a:rPr lang="en-US" b="1" dirty="0"/>
              <a:t>so that every pixel will be displayed as white.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19200" y="228600"/>
            <a:ext cx="7162800" cy="876690"/>
            <a:chOff x="1206500" y="457200"/>
            <a:chExt cx="656590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2057400" y="457200"/>
              <a:ext cx="571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YE" b="1" dirty="0" smtClean="0"/>
                <a:t>تعرض الصورة بيضاء اذا كانت قيمتها 1 وسوداء اذا كانت صفر</a:t>
              </a:r>
            </a:p>
            <a:p>
              <a:r>
                <a:rPr lang="ar-YE" b="1" dirty="0" smtClean="0"/>
                <a:t>واذا كانت قمتها مابين 1 والصفر                     فانها تكون </a:t>
              </a:r>
              <a:endParaRPr lang="en-US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206500" y="681911"/>
              <a:ext cx="1026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grey scale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92450" y="681911"/>
              <a:ext cx="974725" cy="237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TextBox 5"/>
          <p:cNvSpPr txBox="1"/>
          <p:nvPr/>
        </p:nvSpPr>
        <p:spPr>
          <a:xfrm>
            <a:off x="838200" y="914400"/>
            <a:ext cx="7298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YE" sz="2000" b="1" dirty="0" smtClean="0"/>
              <a:t>واذا كانت اكبر من 1 فانها ستعرض بشكل ابيض واذا كانت اقل من 0 ستعرض سوداء 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&gt;&gt; </a:t>
            </a:r>
            <a:r>
              <a:rPr lang="en-US" b="1" dirty="0" err="1"/>
              <a:t>imshow</a:t>
            </a:r>
            <a:r>
              <a:rPr lang="en-US" b="1" dirty="0"/>
              <a:t>(</a:t>
            </a:r>
            <a:r>
              <a:rPr lang="en-US" b="1" dirty="0" err="1"/>
              <a:t>cd</a:t>
            </a:r>
            <a:r>
              <a:rPr lang="en-US" b="1" dirty="0"/>
              <a:t>/512)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imshow</a:t>
            </a:r>
            <a:r>
              <a:rPr lang="en-US" b="1" dirty="0"/>
              <a:t>(</a:t>
            </a:r>
            <a:r>
              <a:rPr lang="en-US" b="1" dirty="0" err="1"/>
              <a:t>cd</a:t>
            </a:r>
            <a:r>
              <a:rPr lang="en-US" b="1" dirty="0"/>
              <a:t>/128)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971800"/>
            <a:ext cx="67627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600200" y="1981200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YE" b="1" dirty="0" smtClean="0"/>
              <a:t>عند قسمة 0-255 على 512 ستكون القيمة ما بين 0 و 0.5 ولذلك ستكون سوداء</a:t>
            </a:r>
          </a:p>
          <a:p>
            <a:r>
              <a:rPr lang="ar-YE" b="1" dirty="0" smtClean="0"/>
              <a:t> اما اذا قسمنا 0-255 على 128 سيكون القيمة ما بين 0 و 2  </a:t>
            </a:r>
            <a:endParaRPr lang="en-US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645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Spatial Resolution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19400"/>
            <a:ext cx="792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609600"/>
            <a:ext cx="47815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5760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apply </a:t>
            </a:r>
            <a:r>
              <a:rPr lang="en-US" dirty="0" err="1"/>
              <a:t>imresize</a:t>
            </a:r>
            <a:r>
              <a:rPr lang="en-US" dirty="0"/>
              <a:t> to the result with the parameter 2 rather </a:t>
            </a:r>
            <a:r>
              <a:rPr lang="en-US" dirty="0" smtClean="0"/>
              <a:t>than</a:t>
            </a:r>
            <a:r>
              <a:rPr lang="ar-YE" dirty="0" smtClean="0"/>
              <a:t> </a:t>
            </a:r>
            <a:r>
              <a:rPr lang="en-US" dirty="0" smtClean="0"/>
              <a:t>1/2, all the pixels are repeated</a:t>
            </a:r>
            <a:r>
              <a:rPr lang="ar-YE" dirty="0" smtClean="0"/>
              <a:t>  </a:t>
            </a:r>
            <a:r>
              <a:rPr lang="en-US" dirty="0" smtClean="0"/>
              <a:t>to produce an image with the same size as the original, but with half the resolution in each direction: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7010400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4343400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 smtClean="0"/>
              <a:t>effective </a:t>
            </a:r>
            <a:r>
              <a:rPr lang="en-US" b="1" dirty="0"/>
              <a:t>resolution of this new image is </a:t>
            </a:r>
            <a:r>
              <a:rPr lang="en-US" b="1" dirty="0" smtClean="0"/>
              <a:t>only</a:t>
            </a:r>
            <a:r>
              <a:rPr lang="ar-YE" b="1" dirty="0" smtClean="0"/>
              <a:t> 128</a:t>
            </a:r>
            <a:r>
              <a:rPr lang="en-US" b="1" dirty="0" smtClean="0"/>
              <a:t>x128 </a:t>
            </a:r>
            <a:r>
              <a:rPr lang="en-US" b="1" dirty="0"/>
              <a:t>We can do all this in one line:</a:t>
            </a:r>
            <a:r>
              <a:rPr lang="ar-YE" b="1" dirty="0" smtClean="0"/>
              <a:t> </a:t>
            </a:r>
            <a:endParaRPr lang="en-US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724400"/>
            <a:ext cx="3467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5029200"/>
            <a:ext cx="6553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5039249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3810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 see the </a:t>
            </a:r>
            <a:r>
              <a:rPr lang="en-US" b="1" dirty="0" smtClean="0"/>
              <a:t>effects </a:t>
            </a:r>
            <a:r>
              <a:rPr lang="en-US" b="1" dirty="0"/>
              <a:t>of these commands, suppose we apply them to the image newborn.tif: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81200"/>
            <a:ext cx="29622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981200"/>
            <a:ext cx="28289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3962400"/>
            <a:ext cx="31146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576263"/>
            <a:ext cx="82105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ttangolo 1"/>
          <p:cNvSpPr>
            <a:spLocks noChangeArrowheads="1"/>
          </p:cNvSpPr>
          <p:nvPr/>
        </p:nvSpPr>
        <p:spPr bwMode="auto">
          <a:xfrm>
            <a:off x="0" y="2060575"/>
            <a:ext cx="9144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These operations act by applying a simple function y=f(x) to each gray value in the image.</a:t>
            </a:r>
          </a:p>
          <a:p>
            <a:pPr>
              <a:buFont typeface="Arial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functions include adding or subtract a constant value to each pixel: y = x±C (imadd, imsubtract)</a:t>
            </a:r>
          </a:p>
          <a:p>
            <a:pPr>
              <a:buFont typeface="Arial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Multiplying each pixel by a constant: y = C·x (immultiply, imdivide)</a:t>
            </a:r>
          </a:p>
          <a:p>
            <a:pPr>
              <a:buFont typeface="Arial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Complement: For a grayscale image is its photographic negative.</a:t>
            </a:r>
          </a:p>
        </p:txBody>
      </p:sp>
      <p:sp>
        <p:nvSpPr>
          <p:cNvPr id="34819" name="Rettangolo 2"/>
          <p:cNvSpPr>
            <a:spLocks noChangeArrowheads="1"/>
          </p:cNvSpPr>
          <p:nvPr/>
        </p:nvSpPr>
        <p:spPr bwMode="auto">
          <a:xfrm>
            <a:off x="1817688" y="333375"/>
            <a:ext cx="5205412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Point Processing: </a:t>
            </a:r>
          </a:p>
          <a:p>
            <a:pPr algn="ctr"/>
            <a:r>
              <a:rPr lang="en-US" altLang="zh-CN" sz="4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Arithmetic operations</a:t>
            </a:r>
          </a:p>
        </p:txBody>
      </p:sp>
      <p:sp>
        <p:nvSpPr>
          <p:cNvPr id="34820" name="Segnaposto numero diapositiva 2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F58CF4F4-7253-4D48-AEFB-0600B022D03B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40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229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86200"/>
            <a:ext cx="8458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2413338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point of the second command was to </a:t>
            </a:r>
            <a:r>
              <a:rPr lang="en-US" sz="2400" b="1" dirty="0" smtClean="0"/>
              <a:t>find </a:t>
            </a:r>
            <a:r>
              <a:rPr lang="en-US" sz="2400" b="1" dirty="0"/>
              <a:t>the numeric data type of b; it is uint8. The </a:t>
            </a:r>
            <a:r>
              <a:rPr lang="en-US" sz="2400" b="1" dirty="0" smtClean="0"/>
              <a:t>unit8 data </a:t>
            </a:r>
            <a:r>
              <a:rPr lang="en-US" sz="2400" b="1" dirty="0"/>
              <a:t>type is used for data storage only; we can't perform arithmetic operations. If we try, we </a:t>
            </a:r>
            <a:r>
              <a:rPr lang="en-US" sz="2400" b="1" dirty="0" smtClean="0"/>
              <a:t>just get </a:t>
            </a:r>
            <a:r>
              <a:rPr lang="en-US" sz="2400" b="1" dirty="0"/>
              <a:t>an error message: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4510088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38400"/>
            <a:ext cx="4572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86200"/>
            <a:ext cx="449580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257800"/>
            <a:ext cx="441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6764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52400" y="3200400"/>
            <a:ext cx="9144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4724400"/>
            <a:ext cx="379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And now we can view them: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Immagin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73238"/>
            <a:ext cx="7920038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ttangolo 2"/>
          <p:cNvSpPr>
            <a:spLocks noChangeArrowheads="1"/>
          </p:cNvSpPr>
          <p:nvPr/>
        </p:nvSpPr>
        <p:spPr bwMode="auto">
          <a:xfrm>
            <a:off x="1403350" y="188913"/>
            <a:ext cx="5976938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Arithmetic operations: </a:t>
            </a:r>
          </a:p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Addition, subtraction</a:t>
            </a:r>
          </a:p>
        </p:txBody>
      </p:sp>
      <p:sp>
        <p:nvSpPr>
          <p:cNvPr id="35844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7BA0C989-CFA9-41E0-8947-EAFB39832F2A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43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4582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Immagine 2" descr="lec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033838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Immagine 4" descr="lecce_50plu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538" y="1484313"/>
            <a:ext cx="4392612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ttangolo 5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Addition</a:t>
            </a:r>
          </a:p>
        </p:txBody>
      </p:sp>
      <p:sp>
        <p:nvSpPr>
          <p:cNvPr id="38917" name="CasellaDiTesto 6"/>
          <p:cNvSpPr txBox="1">
            <a:spLocks noChangeArrowheads="1"/>
          </p:cNvSpPr>
          <p:nvPr/>
        </p:nvSpPr>
        <p:spPr bwMode="auto">
          <a:xfrm>
            <a:off x="1547813" y="55165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</a:t>
            </a:r>
          </a:p>
        </p:txBody>
      </p:sp>
      <p:sp>
        <p:nvSpPr>
          <p:cNvPr id="38918" name="CasellaDiTesto 7"/>
          <p:cNvSpPr txBox="1">
            <a:spLocks noChangeArrowheads="1"/>
          </p:cNvSpPr>
          <p:nvPr/>
        </p:nvSpPr>
        <p:spPr bwMode="auto">
          <a:xfrm>
            <a:off x="5724525" y="5516563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I+50</a:t>
            </a:r>
          </a:p>
        </p:txBody>
      </p:sp>
      <p:sp>
        <p:nvSpPr>
          <p:cNvPr id="38919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569AE93D-0099-47CC-8A7F-4A169A5FB377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45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390525"/>
            <a:ext cx="6262688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533400"/>
            <a:ext cx="6324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8838" y="23813"/>
            <a:ext cx="4886325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66725"/>
            <a:ext cx="5967413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0009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550" y="1176338"/>
            <a:ext cx="49149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Immagine 2" descr="lec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033838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Rettangolo 5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Subtraction</a:t>
            </a:r>
          </a:p>
        </p:txBody>
      </p:sp>
      <p:sp>
        <p:nvSpPr>
          <p:cNvPr id="39940" name="CasellaDiTesto 6"/>
          <p:cNvSpPr txBox="1">
            <a:spLocks noChangeArrowheads="1"/>
          </p:cNvSpPr>
          <p:nvPr/>
        </p:nvSpPr>
        <p:spPr bwMode="auto">
          <a:xfrm>
            <a:off x="1547813" y="55165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</a:t>
            </a:r>
          </a:p>
        </p:txBody>
      </p:sp>
      <p:sp>
        <p:nvSpPr>
          <p:cNvPr id="39941" name="CasellaDiTesto 7"/>
          <p:cNvSpPr txBox="1">
            <a:spLocks noChangeArrowheads="1"/>
          </p:cNvSpPr>
          <p:nvPr/>
        </p:nvSpPr>
        <p:spPr bwMode="auto">
          <a:xfrm>
            <a:off x="5724525" y="5516563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I-80</a:t>
            </a:r>
          </a:p>
        </p:txBody>
      </p:sp>
      <p:pic>
        <p:nvPicPr>
          <p:cNvPr id="39942" name="Immagine 3" descr="lecce_80minu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1484313"/>
            <a:ext cx="431958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E7F8BCE3-E0DB-42A5-B76B-BE337757B9F8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51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8763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magin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989138"/>
            <a:ext cx="8135937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ttangolo 2"/>
          <p:cNvSpPr>
            <a:spLocks noChangeArrowheads="1"/>
          </p:cNvSpPr>
          <p:nvPr/>
        </p:nvSpPr>
        <p:spPr bwMode="auto">
          <a:xfrm>
            <a:off x="1403350" y="188913"/>
            <a:ext cx="5976938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Arithmetic operations: </a:t>
            </a:r>
          </a:p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Multiplication, division</a:t>
            </a:r>
          </a:p>
        </p:txBody>
      </p:sp>
      <p:sp>
        <p:nvSpPr>
          <p:cNvPr id="36868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F0CBB6F8-4E82-4A67-AA9F-970B3B18980D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53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6868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Immagine 2" descr="lec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033838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ttangolo 5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Multiplication</a:t>
            </a:r>
          </a:p>
        </p:txBody>
      </p:sp>
      <p:sp>
        <p:nvSpPr>
          <p:cNvPr id="40964" name="CasellaDiTesto 6"/>
          <p:cNvSpPr txBox="1">
            <a:spLocks noChangeArrowheads="1"/>
          </p:cNvSpPr>
          <p:nvPr/>
        </p:nvSpPr>
        <p:spPr bwMode="auto">
          <a:xfrm>
            <a:off x="1547813" y="55165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</a:t>
            </a:r>
          </a:p>
        </p:txBody>
      </p:sp>
      <p:sp>
        <p:nvSpPr>
          <p:cNvPr id="40965" name="CasellaDiTesto 7"/>
          <p:cNvSpPr txBox="1">
            <a:spLocks noChangeArrowheads="1"/>
          </p:cNvSpPr>
          <p:nvPr/>
        </p:nvSpPr>
        <p:spPr bwMode="auto">
          <a:xfrm>
            <a:off x="5724525" y="5516563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I*3</a:t>
            </a:r>
          </a:p>
        </p:txBody>
      </p:sp>
      <p:pic>
        <p:nvPicPr>
          <p:cNvPr id="40966" name="Immagine 1" descr="lecce_3x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538" y="1557338"/>
            <a:ext cx="4332287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A05EA012-0EEE-498D-A51C-F627E639BCED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55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1" y="342900"/>
            <a:ext cx="5691188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Immagine 2" descr="lec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033838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ttangolo 5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Division</a:t>
            </a:r>
          </a:p>
        </p:txBody>
      </p:sp>
      <p:sp>
        <p:nvSpPr>
          <p:cNvPr id="41988" name="CasellaDiTesto 6"/>
          <p:cNvSpPr txBox="1">
            <a:spLocks noChangeArrowheads="1"/>
          </p:cNvSpPr>
          <p:nvPr/>
        </p:nvSpPr>
        <p:spPr bwMode="auto">
          <a:xfrm>
            <a:off x="1547813" y="55165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</a:t>
            </a:r>
          </a:p>
        </p:txBody>
      </p:sp>
      <p:sp>
        <p:nvSpPr>
          <p:cNvPr id="41989" name="CasellaDiTesto 7"/>
          <p:cNvSpPr txBox="1">
            <a:spLocks noChangeArrowheads="1"/>
          </p:cNvSpPr>
          <p:nvPr/>
        </p:nvSpPr>
        <p:spPr bwMode="auto">
          <a:xfrm>
            <a:off x="5724525" y="5516563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I/2</a:t>
            </a:r>
          </a:p>
        </p:txBody>
      </p:sp>
      <p:pic>
        <p:nvPicPr>
          <p:cNvPr id="41990" name="Immagine 3" descr="lecce_2div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4675" y="1484313"/>
            <a:ext cx="4219575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2B89668D-AA89-4CDD-8A8A-9B90077BCC51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57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4575" y="309563"/>
            <a:ext cx="451485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137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Complements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 complement of a </a:t>
            </a:r>
            <a:r>
              <a:rPr lang="en-US" sz="2000" b="1" dirty="0" err="1"/>
              <a:t>greyscale</a:t>
            </a:r>
            <a:r>
              <a:rPr lang="en-US" sz="2000" b="1" dirty="0"/>
              <a:t> image is its photographic negative. If an image matrix m is of </a:t>
            </a:r>
            <a:r>
              <a:rPr lang="en-US" sz="2000" b="1" dirty="0" smtClean="0"/>
              <a:t>type double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1524000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&gt;&gt; 1-m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286000"/>
            <a:ext cx="4394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If the image is binary, we can use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971800"/>
            <a:ext cx="1096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&gt;&gt; ~m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581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If the image is of type uint8, the best approach is the </a:t>
            </a:r>
            <a:r>
              <a:rPr lang="en-US" sz="2400" b="1" dirty="0" err="1"/>
              <a:t>imcomplement</a:t>
            </a:r>
            <a:r>
              <a:rPr lang="en-US" sz="2400" b="1" dirty="0"/>
              <a:t> function.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6600" y="3962400"/>
            <a:ext cx="426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and the result of the commands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038600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0" y="4648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&gt;&gt; </a:t>
            </a:r>
            <a:r>
              <a:rPr lang="en-US" sz="2400" b="1" dirty="0" err="1"/>
              <a:t>bc</a:t>
            </a:r>
            <a:r>
              <a:rPr lang="en-US" sz="2400" b="1" dirty="0"/>
              <a:t>=</a:t>
            </a:r>
            <a:r>
              <a:rPr lang="en-US" sz="2400" b="1" dirty="0" err="1"/>
              <a:t>imcomplement</a:t>
            </a:r>
            <a:r>
              <a:rPr lang="en-US" sz="2400" b="1" dirty="0"/>
              <a:t>(b);</a:t>
            </a:r>
          </a:p>
          <a:p>
            <a:r>
              <a:rPr lang="en-US" sz="2400" b="1" dirty="0"/>
              <a:t>&gt;&gt; </a:t>
            </a:r>
            <a:r>
              <a:rPr lang="en-US" sz="2400" b="1" dirty="0" err="1"/>
              <a:t>imshow</a:t>
            </a:r>
            <a:r>
              <a:rPr lang="en-US" sz="2400" b="1" dirty="0"/>
              <a:t>(</a:t>
            </a:r>
            <a:r>
              <a:rPr lang="en-US" sz="2400" b="1" dirty="0" err="1"/>
              <a:t>bc</a:t>
            </a:r>
            <a:r>
              <a:rPr lang="en-US" sz="2400" b="1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481013"/>
            <a:ext cx="782955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Immagin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628775"/>
            <a:ext cx="4775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ttangolo 2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Complement</a:t>
            </a:r>
          </a:p>
        </p:txBody>
      </p:sp>
      <p:sp>
        <p:nvSpPr>
          <p:cNvPr id="3789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2242D161-B864-430D-8063-E314EBB32F08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60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575" y="1247775"/>
            <a:ext cx="75628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Immagine 2" descr="lec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033838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ttangolo 5"/>
          <p:cNvSpPr>
            <a:spLocks noChangeArrowheads="1"/>
          </p:cNvSpPr>
          <p:nvPr/>
        </p:nvSpPr>
        <p:spPr bwMode="auto">
          <a:xfrm>
            <a:off x="1403350" y="188913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Calibri" pitchFamily="34" charset="0"/>
              </a:rPr>
              <a:t>Complement</a:t>
            </a:r>
          </a:p>
        </p:txBody>
      </p:sp>
      <p:sp>
        <p:nvSpPr>
          <p:cNvPr id="43012" name="CasellaDiTesto 6"/>
          <p:cNvSpPr txBox="1">
            <a:spLocks noChangeArrowheads="1"/>
          </p:cNvSpPr>
          <p:nvPr/>
        </p:nvSpPr>
        <p:spPr bwMode="auto">
          <a:xfrm>
            <a:off x="1547813" y="55165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I</a:t>
            </a:r>
          </a:p>
        </p:txBody>
      </p:sp>
      <p:sp>
        <p:nvSpPr>
          <p:cNvPr id="43013" name="CasellaDiTesto 7"/>
          <p:cNvSpPr txBox="1">
            <a:spLocks noChangeArrowheads="1"/>
          </p:cNvSpPr>
          <p:nvPr/>
        </p:nvSpPr>
        <p:spPr bwMode="auto">
          <a:xfrm>
            <a:off x="5724525" y="5516563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8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Image: 255-I</a:t>
            </a:r>
          </a:p>
        </p:txBody>
      </p:sp>
      <p:pic>
        <p:nvPicPr>
          <p:cNvPr id="43014" name="Immagine 1" descr="lecce_complemen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538" y="1484313"/>
            <a:ext cx="4271962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685800" y="6248400"/>
            <a:ext cx="6858000" cy="457200"/>
          </a:xfrm>
          <a:noFill/>
        </p:spPr>
        <p:txBody>
          <a:bodyPr/>
          <a:lstStyle/>
          <a:p>
            <a:pPr algn="l"/>
            <a:fld id="{8A927A58-634F-4244-9408-53ACDB575F41}" type="slidenum">
              <a:rPr lang="en-US" altLang="zh-CN">
                <a:solidFill>
                  <a:schemeClr val="bg2"/>
                </a:solidFill>
                <a:ea typeface="SimSun" pitchFamily="2" charset="-122"/>
              </a:rPr>
              <a:pPr algn="l"/>
              <a:t>62</a:t>
            </a:fld>
            <a:endParaRPr lang="en-US" altLang="zh-CN">
              <a:solidFill>
                <a:schemeClr val="bg2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42938"/>
            <a:ext cx="57531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62013"/>
            <a:ext cx="7162800" cy="599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52400"/>
            <a:ext cx="7620000" cy="6626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609600"/>
            <a:ext cx="6881812" cy="601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961"/>
            <a:ext cx="8610600" cy="785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-304800"/>
            <a:ext cx="7620000" cy="755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3675" y="1071563"/>
            <a:ext cx="36766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2016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RGB </a:t>
            </a:r>
            <a:r>
              <a:rPr lang="en-US" sz="3200" b="1" dirty="0"/>
              <a:t>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609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&gt;&gt; a=</a:t>
            </a:r>
            <a:r>
              <a:rPr lang="en-US" b="1" dirty="0" err="1"/>
              <a:t>imread</a:t>
            </a:r>
            <a:r>
              <a:rPr lang="en-US" b="1" dirty="0"/>
              <a:t>('autumn.tif');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figure,imshow</a:t>
            </a:r>
            <a:r>
              <a:rPr lang="en-US" b="1" dirty="0"/>
              <a:t>(a),</a:t>
            </a:r>
            <a:r>
              <a:rPr lang="en-US" b="1" dirty="0" err="1"/>
              <a:t>pixval</a:t>
            </a:r>
            <a:r>
              <a:rPr lang="en-US" b="1" dirty="0"/>
              <a:t> 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954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important </a:t>
            </a:r>
            <a:r>
              <a:rPr lang="en-US" b="1" dirty="0" err="1"/>
              <a:t>dierence</a:t>
            </a:r>
            <a:r>
              <a:rPr lang="en-US" b="1" dirty="0"/>
              <a:t> between this type of image and a </a:t>
            </a:r>
            <a:r>
              <a:rPr lang="en-US" b="1" dirty="0" err="1"/>
              <a:t>greyscale</a:t>
            </a:r>
            <a:r>
              <a:rPr lang="en-US" b="1" dirty="0"/>
              <a:t> image can be seen by </a:t>
            </a:r>
            <a:r>
              <a:rPr lang="en-US" b="1" dirty="0" smtClean="0"/>
              <a:t>the</a:t>
            </a:r>
            <a:r>
              <a:rPr lang="ar-YE" b="1" dirty="0" smtClean="0"/>
              <a:t> </a:t>
            </a:r>
            <a:r>
              <a:rPr lang="en-US" b="1" dirty="0" smtClean="0"/>
              <a:t>command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107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&gt;&gt; size(a)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2650"/>
            <a:ext cx="89154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2057400" y="1981200"/>
            <a:ext cx="2743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5600" y="1600200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YE" dirty="0" smtClean="0"/>
              <a:t>تعرض اللون الثاني وهو الاخضر (السطر ال100 والعمود 200)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05000" y="3429000"/>
            <a:ext cx="2667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0" y="3276600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YE" dirty="0" smtClean="0"/>
              <a:t>لعرض كل المصفوفات الثلاثة الالوان للسطر 100 والعمود 200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52600" y="4343400"/>
            <a:ext cx="2057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411480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YE" dirty="0" smtClean="0"/>
              <a:t>لعرض كل المصفوفات الثلاثة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90800" y="51816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1400" y="4876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YE" dirty="0" smtClean="0"/>
              <a:t> للحصول على القيم للالوان الاساسية بالنسبة للسطر والعمود المحدد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88" y="804863"/>
            <a:ext cx="36290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638"/>
            <a:ext cx="8686799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323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Indexed </a:t>
            </a:r>
            <a:r>
              <a:rPr lang="en-US" b="1" u="sng" dirty="0" err="1"/>
              <a:t>colour</a:t>
            </a:r>
            <a:r>
              <a:rPr lang="en-US" b="1" u="sng" dirty="0"/>
              <a:t> 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33400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command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figure,imshow</a:t>
            </a:r>
            <a:r>
              <a:rPr lang="en-US" b="1" dirty="0"/>
              <a:t>('emu.tif'),</a:t>
            </a:r>
            <a:r>
              <a:rPr lang="en-US" b="1" dirty="0" err="1"/>
              <a:t>pixval</a:t>
            </a:r>
            <a:r>
              <a:rPr lang="en-US" b="1" dirty="0"/>
              <a:t> 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fact the image emu.tif is an example of an indexed image, consisting of two matrices: a</a:t>
            </a:r>
          </a:p>
          <a:p>
            <a:r>
              <a:rPr lang="en-US" b="1" dirty="0" err="1"/>
              <a:t>colour</a:t>
            </a:r>
            <a:r>
              <a:rPr lang="en-US" b="1" dirty="0"/>
              <a:t> map, and an index to the </a:t>
            </a:r>
            <a:r>
              <a:rPr lang="en-US" b="1" dirty="0" err="1"/>
              <a:t>colour</a:t>
            </a:r>
            <a:r>
              <a:rPr lang="en-US" b="1" dirty="0"/>
              <a:t> map. Assigning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981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&gt;&gt; [</a:t>
            </a:r>
            <a:r>
              <a:rPr lang="en-US" b="1" dirty="0" err="1"/>
              <a:t>em,emap</a:t>
            </a:r>
            <a:r>
              <a:rPr lang="en-US" b="1" dirty="0"/>
              <a:t>]=</a:t>
            </a:r>
            <a:r>
              <a:rPr lang="en-US" b="1" dirty="0" err="1"/>
              <a:t>imread</a:t>
            </a:r>
            <a:r>
              <a:rPr lang="en-US" b="1" dirty="0"/>
              <a:t>('emu.tif');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figure,imshow</a:t>
            </a:r>
            <a:r>
              <a:rPr lang="en-US" b="1" dirty="0"/>
              <a:t>(</a:t>
            </a:r>
            <a:r>
              <a:rPr lang="en-US" b="1" dirty="0" err="1"/>
              <a:t>em,emap</a:t>
            </a:r>
            <a:r>
              <a:rPr lang="en-US" b="1" dirty="0"/>
              <a:t>),</a:t>
            </a:r>
            <a:r>
              <a:rPr lang="en-US" b="1" dirty="0" err="1"/>
              <a:t>pixval</a:t>
            </a:r>
            <a:r>
              <a:rPr lang="en-US" b="1" dirty="0"/>
              <a:t> 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432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Matlab</a:t>
            </a:r>
            <a:r>
              <a:rPr lang="en-US" b="1" dirty="0"/>
              <a:t> stores the RGB values of an indexed image as values of type double, with values </a:t>
            </a:r>
            <a:r>
              <a:rPr lang="en-US" b="1" dirty="0" smtClean="0"/>
              <a:t>between</a:t>
            </a:r>
            <a:r>
              <a:rPr lang="ar-YE" b="1" dirty="0" smtClean="0"/>
              <a:t> </a:t>
            </a:r>
            <a:r>
              <a:rPr lang="en-US" b="1" dirty="0" smtClean="0"/>
              <a:t>0 </a:t>
            </a:r>
            <a:r>
              <a:rPr lang="en-US" b="1" dirty="0"/>
              <a:t>and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1004</Words>
  <Application>Microsoft Office PowerPoint</Application>
  <PresentationFormat>On-screen Show (4:3)</PresentationFormat>
  <Paragraphs>161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SimSun</vt:lpstr>
      <vt:lpstr>Arial</vt:lpstr>
      <vt:lpstr>Calibri</vt:lpstr>
      <vt:lpstr>Times New Roman</vt:lpstr>
      <vt:lpstr>Office Theme</vt:lpstr>
      <vt:lpstr>Image Processing using Matlab</vt:lpstr>
      <vt:lpstr>Loading and displaying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Heqipproje</dc:creator>
  <cp:lastModifiedBy>FATTAH</cp:lastModifiedBy>
  <cp:revision>27</cp:revision>
  <dcterms:created xsi:type="dcterms:W3CDTF">2018-02-28T17:35:20Z</dcterms:created>
  <dcterms:modified xsi:type="dcterms:W3CDTF">2019-07-26T07:37:09Z</dcterms:modified>
</cp:coreProperties>
</file>